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  <p:sldMasterId id="2147483751" r:id="rId2"/>
  </p:sldMasterIdLst>
  <p:notesMasterIdLst>
    <p:notesMasterId r:id="rId43"/>
  </p:notesMasterIdLst>
  <p:handoutMasterIdLst>
    <p:handoutMasterId r:id="rId44"/>
  </p:handoutMasterIdLst>
  <p:sldIdLst>
    <p:sldId id="256" r:id="rId3"/>
    <p:sldId id="323" r:id="rId4"/>
    <p:sldId id="403" r:id="rId5"/>
    <p:sldId id="259" r:id="rId6"/>
    <p:sldId id="257" r:id="rId7"/>
    <p:sldId id="409" r:id="rId8"/>
    <p:sldId id="388" r:id="rId9"/>
    <p:sldId id="392" r:id="rId10"/>
    <p:sldId id="420" r:id="rId11"/>
    <p:sldId id="389" r:id="rId12"/>
    <p:sldId id="390" r:id="rId13"/>
    <p:sldId id="393" r:id="rId14"/>
    <p:sldId id="418" r:id="rId15"/>
    <p:sldId id="391" r:id="rId16"/>
    <p:sldId id="404" r:id="rId17"/>
    <p:sldId id="410" r:id="rId18"/>
    <p:sldId id="394" r:id="rId19"/>
    <p:sldId id="413" r:id="rId20"/>
    <p:sldId id="334" r:id="rId21"/>
    <p:sldId id="374" r:id="rId22"/>
    <p:sldId id="401" r:id="rId23"/>
    <p:sldId id="375" r:id="rId24"/>
    <p:sldId id="395" r:id="rId25"/>
    <p:sldId id="396" r:id="rId26"/>
    <p:sldId id="397" r:id="rId27"/>
    <p:sldId id="398" r:id="rId28"/>
    <p:sldId id="402" r:id="rId29"/>
    <p:sldId id="407" r:id="rId30"/>
    <p:sldId id="405" r:id="rId31"/>
    <p:sldId id="421" r:id="rId32"/>
    <p:sldId id="422" r:id="rId33"/>
    <p:sldId id="419" r:id="rId34"/>
    <p:sldId id="411" r:id="rId35"/>
    <p:sldId id="414" r:id="rId36"/>
    <p:sldId id="417" r:id="rId37"/>
    <p:sldId id="387" r:id="rId38"/>
    <p:sldId id="416" r:id="rId39"/>
    <p:sldId id="386" r:id="rId40"/>
    <p:sldId id="415" r:id="rId41"/>
    <p:sldId id="406" r:id="rId42"/>
  </p:sldIdLst>
  <p:sldSz cx="12188825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4"/>
    <a:srgbClr val="0095D3"/>
    <a:srgbClr val="34BEBA"/>
    <a:srgbClr val="E3B20E"/>
    <a:srgbClr val="804E9E"/>
    <a:srgbClr val="9A20E2"/>
    <a:srgbClr val="00BEBE"/>
    <a:srgbClr val="DBA828"/>
    <a:srgbClr val="E7C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resent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164" y="5038513"/>
            <a:ext cx="5329412" cy="744123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99875" y="1206372"/>
            <a:ext cx="3656648" cy="338328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 b="1" baseline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SESSION ID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4163" y="5901090"/>
            <a:ext cx="3408167" cy="492737"/>
          </a:xfrm>
          <a:noFill/>
        </p:spPr>
        <p:txBody>
          <a:bodyPr wrap="none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lang="en-US" sz="1400" b="1" baseline="0" dirty="0" smtClean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  #</a:t>
            </a:r>
            <a:r>
              <a:rPr lang="en-US" err="1"/>
              <a:t>SessionID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99875" y="1643773"/>
            <a:ext cx="5343701" cy="3276286"/>
          </a:xfrm>
        </p:spPr>
        <p:txBody>
          <a:bodyPr anchor="t"/>
          <a:lstStyle>
            <a:lvl1pPr>
              <a:defRPr sz="3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7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_sessions 1-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1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4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9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8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12648" y="1371600"/>
            <a:ext cx="10972800" cy="4645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/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9pPr>
          </a:lstStyle>
          <a:p>
            <a:pPr lvl="0"/>
            <a:r>
              <a:rPr lang="en-US" noProof="0" dirty="0"/>
              <a:t>This presentation may contain product features that are currently under development.</a:t>
            </a:r>
          </a:p>
          <a:p>
            <a:pPr lvl="0"/>
            <a:r>
              <a:rPr lang="en-US" noProof="0" dirty="0"/>
              <a:t>This overview of new technology represents no commitment from VMware to deliver these features in any generally available product.</a:t>
            </a:r>
          </a:p>
          <a:p>
            <a:pPr lvl="0"/>
            <a:r>
              <a:rPr lang="en-US" noProof="0" dirty="0"/>
              <a:t>Features are subject to change, and must not be included in contracts, purchase orders, or sales agreements of any kind.</a:t>
            </a:r>
          </a:p>
          <a:p>
            <a:pPr lvl="0"/>
            <a:r>
              <a:rPr lang="en-US" noProof="0" dirty="0"/>
              <a:t>Technical feasibility and market demand will affect final delivery.</a:t>
            </a:r>
          </a:p>
          <a:p>
            <a:pPr lvl="0"/>
            <a:r>
              <a:rPr lang="en-US" noProof="0" dirty="0"/>
              <a:t>Pricing and packaging for any new technologies or features discussed or presented have not been determined.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2648" y="329184"/>
            <a:ext cx="10972800" cy="813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accent6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842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64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6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3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1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7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6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49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22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4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8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2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8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8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01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32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604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2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4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1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25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50" r:id="rId9"/>
    <p:sldLayoutId id="2147483729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480E-FD62-4042-938F-AD24C3894CE7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mware.com/en/VMware-vSphere/6.5/rn/vsphere-esxi-vcenter-server-65-release-notes.html" TargetMode="External"/><Relationship Id="rId2" Type="http://schemas.openxmlformats.org/officeDocument/2006/relationships/hyperlink" Target="http://partnerweb.vmware.com/comp_guide/sim/interop_matrix.php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code.vmware.com/web/code/join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ies.vmware.com/community/vmtn/content" TargetMode="External"/><Relationship Id="rId2" Type="http://schemas.openxmlformats.org/officeDocument/2006/relationships/hyperlink" Target="https://vexpert.vmwar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asteringvmware.com/how-to-migrate-vcenter-server-6-to-vcsa-6-5-step-by-step/" TargetMode="External"/><Relationship Id="rId5" Type="http://schemas.openxmlformats.org/officeDocument/2006/relationships/hyperlink" Target="https://featurewalkthrough.vmware.com/t/vsphere-6-5/vcenter-server-6-0-embedded-migration-to-appliance/" TargetMode="External"/><Relationship Id="rId4" Type="http://schemas.openxmlformats.org/officeDocument/2006/relationships/hyperlink" Target="https://code.vmware.com/web/code/joi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ies.vmware.com/community/vmtn/content" TargetMode="External"/><Relationship Id="rId2" Type="http://schemas.openxmlformats.org/officeDocument/2006/relationships/hyperlink" Target="https://vexpert.vmware.com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masteringvmware.com/how-to-migrate-vcenter-server-6-to-vcsa-6-5-step-by-step/" TargetMode="External"/><Relationship Id="rId5" Type="http://schemas.openxmlformats.org/officeDocument/2006/relationships/hyperlink" Target="https://featurewalkthrough.vmware.com/t/vsphere-6-5/vcenter-server-6-0-embedded-migration-to-appliance/" TargetMode="External"/><Relationship Id="rId4" Type="http://schemas.openxmlformats.org/officeDocument/2006/relationships/hyperlink" Target="https://code.vmware.com/web/code/join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041722"/>
            <a:ext cx="7772400" cy="3377879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vCommunity &amp; vSphere upgrade/migration from 6.0 u2 to 6.5 u1e and VCSA Migration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4012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</a:t>
            </a:r>
            <a:r>
              <a:rPr lang="en-US" sz="5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@erickubla</a:t>
            </a:r>
            <a:endParaRPr lang="en-US" sz="54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V3</a:t>
            </a:r>
            <a:endParaRPr lang="en-US" sz="36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1" y="4552950"/>
            <a:ext cx="3190875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97" y="4552950"/>
            <a:ext cx="31908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10340209" cy="116205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VMUG - @PGHVMUG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8722" y="3697886"/>
            <a:ext cx="4906537" cy="314083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09442" y="1352355"/>
            <a:ext cx="6212645" cy="234553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@erickubla </a:t>
            </a:r>
          </a:p>
          <a:p>
            <a:r>
              <a:rPr lang="en-US" sz="2400" dirty="0">
                <a:solidFill>
                  <a:schemeClr val="bg1"/>
                </a:solidFill>
              </a:rPr>
              <a:t>@khoury1701 – </a:t>
            </a:r>
            <a:r>
              <a:rPr lang="en-US" sz="1900" dirty="0">
                <a:solidFill>
                  <a:schemeClr val="bg1"/>
                </a:solidFill>
              </a:rPr>
              <a:t>@PGHVMUG Leader </a:t>
            </a: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dougdefrank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100" dirty="0">
                <a:solidFill>
                  <a:schemeClr val="bg1"/>
                </a:solidFill>
              </a:rPr>
              <a:t>new @</a:t>
            </a:r>
            <a:r>
              <a:rPr lang="en-US" sz="2100" dirty="0" smtClean="0">
                <a:solidFill>
                  <a:schemeClr val="bg1"/>
                </a:solidFill>
              </a:rPr>
              <a:t>PGHVMUG L</a:t>
            </a:r>
            <a:r>
              <a:rPr lang="en-US" sz="2400" dirty="0" smtClean="0">
                <a:solidFill>
                  <a:schemeClr val="bg1"/>
                </a:solidFill>
              </a:rPr>
              <a:t>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2019 - 5 regular events, UserCon, EoY Party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" y="3697886"/>
            <a:ext cx="6212645" cy="3079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0235" y="1605775"/>
            <a:ext cx="45943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@arielsanchezmor – </a:t>
            </a:r>
            <a:r>
              <a:rPr lang="en-US" dirty="0">
                <a:solidFill>
                  <a:schemeClr val="bg1"/>
                </a:solidFill>
              </a:rPr>
              <a:t>VMWare TAM </a:t>
            </a:r>
            <a:r>
              <a:rPr lang="en-US" sz="2000" dirty="0">
                <a:solidFill>
                  <a:schemeClr val="bg1"/>
                </a:solidFill>
              </a:rPr>
              <a:t>@puthoffmatt – </a:t>
            </a:r>
            <a:r>
              <a:rPr lang="en-US" dirty="0">
                <a:solidFill>
                  <a:schemeClr val="bg1"/>
                </a:solidFill>
              </a:rPr>
              <a:t>VMWare  TAM</a:t>
            </a:r>
          </a:p>
          <a:p>
            <a:r>
              <a:rPr lang="en-US" sz="2000" dirty="0">
                <a:solidFill>
                  <a:schemeClr val="bg1"/>
                </a:solidFill>
              </a:rPr>
              <a:t>@gsxesx – </a:t>
            </a:r>
            <a:r>
              <a:rPr lang="en-US" dirty="0">
                <a:solidFill>
                  <a:schemeClr val="bg1"/>
                </a:solidFill>
              </a:rPr>
              <a:t>@CPAVMUG Leader &amp; VMUG East Regional Champion</a:t>
            </a:r>
          </a:p>
        </p:txBody>
      </p:sp>
    </p:spTree>
    <p:extLst>
      <p:ext uri="{BB962C8B-B14F-4D97-AF65-F5344CB8AC3E}">
        <p14:creationId xmlns:p14="http://schemas.microsoft.com/office/powerpoint/2010/main" val="34948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10340209" cy="116205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vCommunity - @</a:t>
            </a:r>
            <a:r>
              <a:rPr lang="en-US" sz="4800" dirty="0" err="1" smtClean="0">
                <a:solidFill>
                  <a:schemeClr val="bg1"/>
                </a:solidFill>
              </a:rPr>
              <a:t>vbrisket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997" y="2365546"/>
            <a:ext cx="6813550" cy="376061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09442" y="1682044"/>
            <a:ext cx="4010039" cy="44441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Chicago to Vegas </a:t>
            </a:r>
            <a:r>
              <a:rPr lang="en-US" sz="2200" dirty="0" err="1" smtClean="0">
                <a:solidFill>
                  <a:schemeClr val="bg1"/>
                </a:solidFill>
              </a:rPr>
              <a:t>VMWorld</a:t>
            </a:r>
            <a:r>
              <a:rPr lang="en-US" sz="2200" dirty="0" smtClean="0">
                <a:solidFill>
                  <a:schemeClr val="bg1"/>
                </a:solidFill>
              </a:rPr>
              <a:t> 2016 bus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Sponsored by multiple vendors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Meat up with Chicago VMUG, Kansas City VMUG, and Denver VMUG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Had a Meat up in San Fran @ </a:t>
            </a:r>
            <a:r>
              <a:rPr lang="en-US" sz="2200" dirty="0" err="1" smtClean="0">
                <a:solidFill>
                  <a:schemeClr val="bg1"/>
                </a:solidFill>
              </a:rPr>
              <a:t>VMWorld</a:t>
            </a:r>
            <a:r>
              <a:rPr lang="en-US" sz="2200" dirty="0" smtClean="0">
                <a:solidFill>
                  <a:schemeClr val="bg1"/>
                </a:solidFill>
              </a:rPr>
              <a:t> 2015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vCommunity - @vExpert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Share knowledge, engage with community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Benefits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Blogging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Speaking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VMUG Leader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Forums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4" y="5582564"/>
            <a:ext cx="3946966" cy="79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13" y="2428875"/>
            <a:ext cx="71151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vCommunity - @vExpert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88" y="1417638"/>
            <a:ext cx="8008048" cy="51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10293910" cy="116205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vCommunity – </a:t>
            </a:r>
            <a:r>
              <a:rPr lang="en-US" sz="4000" dirty="0" err="1" smtClean="0">
                <a:solidFill>
                  <a:schemeClr val="bg1"/>
                </a:solidFill>
              </a:rPr>
              <a:t>PGHLittleHack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272" y="1875084"/>
            <a:ext cx="6813550" cy="381109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Started </a:t>
            </a:r>
            <a:r>
              <a:rPr lang="en-US" sz="2000" dirty="0">
                <a:solidFill>
                  <a:schemeClr val="bg1"/>
                </a:solidFill>
              </a:rPr>
              <a:t>by @</a:t>
            </a:r>
            <a:r>
              <a:rPr lang="en-US" sz="2000" dirty="0" err="1">
                <a:solidFill>
                  <a:schemeClr val="bg1"/>
                </a:solidFill>
              </a:rPr>
              <a:t>carlcapozza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Try to meet once a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Open forum, no set plan, just collaborate and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Grow yourself!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Sometimes video games!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Planning our own Hack-a-Thon @ the Pittsburgh UserCon on May 23rd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VMUG Advantage – A good way to 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VMUG Advantage is the best way to gain the technical skills to accelerate your success with exclusive access to VMware applications and discounts on training, certifications, VMworld registration and more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They are on site here today and can answer any questions you have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4653023"/>
            <a:ext cx="6585995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VMUG Advantage – A good way to start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vSphere upgrade 6.0u2 to 6.5u1e &amp; VCSA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199"/>
            <a:ext cx="111505586" cy="2670358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 &amp; DR environment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Recently built dev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What made me upgrade?</a:t>
            </a:r>
          </a:p>
        </p:txBody>
      </p:sp>
      <p:sp>
        <p:nvSpPr>
          <p:cNvPr id="4" name="AutoShape 2" descr="https://apis.mail.yahoo.com/ws/v3/mailboxes/@.id==VjN-oXxDTpRd_I3viKgKBtHiKgGpFUq-hPcSKbTgZedDVgVcdxuvAaMfe2xAyxSenia7BmBxuc2UTjmHlmQVvjcwMQ/messages/@.id==AIBzjPVnugwgXAFWFAwlYMRZwUo/content/parts/@.id==2/thumbnail?appId=YMailNorrin&amp;downloadWhenThumbnailFails=true&amp;pid=2"/>
          <p:cNvSpPr>
            <a:spLocks noChangeAspect="1" noChangeArrowheads="1"/>
          </p:cNvSpPr>
          <p:nvPr/>
        </p:nvSpPr>
        <p:spPr bwMode="auto">
          <a:xfrm>
            <a:off x="155574" y="-144463"/>
            <a:ext cx="3166359" cy="316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3441007"/>
            <a:ext cx="5293648" cy="29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vSphere upgrade from 6.0u2 to 6.5u1e VCSA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Open a case with VMware – Pro Active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Health check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HCL &amp; software (Horizon, Veeam, </a:t>
            </a:r>
            <a:r>
              <a:rPr lang="en-US" sz="3600" dirty="0" err="1" smtClean="0">
                <a:solidFill>
                  <a:schemeClr val="bg1"/>
                </a:solidFill>
              </a:rPr>
              <a:t>etc</a:t>
            </a:r>
            <a:r>
              <a:rPr lang="en-US" sz="36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Ready to migrate to the VCSA?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Get ready for the HTML5 and </a:t>
            </a:r>
            <a:r>
              <a:rPr lang="en-US" sz="4000" dirty="0" smtClean="0">
                <a:solidFill>
                  <a:schemeClr val="bg1"/>
                </a:solidFill>
              </a:rPr>
              <a:t>Java.  </a:t>
            </a:r>
            <a:r>
              <a:rPr lang="en-US" sz="4000" dirty="0" smtClean="0">
                <a:solidFill>
                  <a:schemeClr val="bg1"/>
                </a:solidFill>
              </a:rPr>
              <a:t>C# gone in 6.5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441" y="1371599"/>
            <a:ext cx="10969943" cy="517967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174" y="1745236"/>
            <a:ext cx="8372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About the presenter</a:t>
            </a:r>
            <a:r>
              <a:rPr lang="en-US" dirty="0" smtClean="0">
                <a:solidFill>
                  <a:schemeClr val="bg1"/>
                </a:solidFill>
              </a:rPr>
              <a:t>! @erickubla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78578" y="1600202"/>
            <a:ext cx="8000806" cy="28363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 Server Manager @ First Commonwealth Bank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Western &amp; Central PA, Canton, Columbus, Cincinnati OH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5+ years as a Pittsburgh VMUG @</a:t>
            </a:r>
            <a:r>
              <a:rPr lang="en-US" dirty="0" err="1" smtClean="0">
                <a:solidFill>
                  <a:schemeClr val="bg1"/>
                </a:solidFill>
              </a:rPr>
              <a:t>pghvmug</a:t>
            </a:r>
            <a:r>
              <a:rPr lang="en-US" dirty="0" smtClean="0">
                <a:solidFill>
                  <a:schemeClr val="bg1"/>
                </a:solidFill>
              </a:rPr>
              <a:t> leader (formerly Western PA)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4 years as a vExpert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5249333"/>
            <a:ext cx="2969137" cy="1400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07" y="5193288"/>
            <a:ext cx="3203616" cy="1447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30" y="1417637"/>
            <a:ext cx="2580570" cy="28608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452" y="5034844"/>
            <a:ext cx="3210455" cy="16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1698-A3E5-4542-B454-81B88398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" y="717630"/>
            <a:ext cx="10987885" cy="5555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1D2C-1D13-4524-93FE-3F5A33C0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vSphere upgrade to 6.5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157" y="1307939"/>
            <a:ext cx="9711159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62" y="104775"/>
            <a:ext cx="94869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91" y="99470"/>
            <a:ext cx="9505950" cy="67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49" y="61912"/>
            <a:ext cx="95345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49" y="80962"/>
            <a:ext cx="94583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5195" y="330200"/>
            <a:ext cx="11747500" cy="6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Recap of the upgrade/migration – This is how it happens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606" y="1920875"/>
            <a:ext cx="25050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Recap of the 6.0 – 6.5 upgrade/migration to VCSA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07939"/>
            <a:ext cx="10733749" cy="509286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Attach ISO to VCenter server and run Migration-Assistant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Auto runs pre checks and will ask which NIC to replace if there are multiple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 UI Installer from a separate VM that can route to current VCenter server. </a:t>
            </a:r>
            <a:r>
              <a:rPr lang="en-US" dirty="0" smtClean="0">
                <a:solidFill>
                  <a:schemeClr val="bg1"/>
                </a:solidFill>
              </a:rPr>
              <a:t>Choose </a:t>
            </a:r>
            <a:r>
              <a:rPr lang="en-US" dirty="0" smtClean="0">
                <a:solidFill>
                  <a:schemeClr val="bg1"/>
                </a:solidFill>
              </a:rPr>
              <a:t>deployment size, Datastore, network settings w/ temp IP for VCSA.  Complete Stage 1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Stage2 – connects to source server, pre migration checks, join AD, select data to migrate (config, events, tasks, perf metrics)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Finish – Source VCenter will be shutdown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Lessons Learned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07939"/>
            <a:ext cx="10733749" cy="5092861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Check HCL/Know your </a:t>
            </a:r>
            <a:r>
              <a:rPr lang="en-US" sz="4000" dirty="0" smtClean="0">
                <a:solidFill>
                  <a:schemeClr val="bg1"/>
                </a:solidFill>
              </a:rPr>
              <a:t>environment</a:t>
            </a:r>
          </a:p>
          <a:p>
            <a:r>
              <a:rPr lang="en-US" sz="4000" u="sng" dirty="0">
                <a:hlinkClick r:id="rId2"/>
              </a:rPr>
              <a:t>VMware Product Interoperability </a:t>
            </a:r>
            <a:r>
              <a:rPr lang="en-US" sz="4000" u="sng" dirty="0" smtClean="0">
                <a:hlinkClick r:id="rId2"/>
              </a:rPr>
              <a:t>Matrix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Remove unwanted </a:t>
            </a:r>
            <a:r>
              <a:rPr lang="en-US" sz="4000" dirty="0" smtClean="0">
                <a:solidFill>
                  <a:schemeClr val="bg1"/>
                </a:solidFill>
              </a:rPr>
              <a:t>VIBs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Esxcli</a:t>
            </a:r>
            <a:r>
              <a:rPr lang="en-US" dirty="0" smtClean="0">
                <a:solidFill>
                  <a:schemeClr val="bg1"/>
                </a:solidFill>
              </a:rPr>
              <a:t> –server=</a:t>
            </a:r>
            <a:r>
              <a:rPr lang="en-US" i="1" dirty="0" err="1" smtClean="0">
                <a:solidFill>
                  <a:schemeClr val="bg1"/>
                </a:solidFill>
              </a:rPr>
              <a:t>servername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software </a:t>
            </a:r>
            <a:r>
              <a:rPr lang="en-US" dirty="0" err="1" smtClean="0">
                <a:solidFill>
                  <a:schemeClr val="bg1"/>
                </a:solidFill>
              </a:rPr>
              <a:t>vib</a:t>
            </a:r>
            <a:r>
              <a:rPr lang="en-US" dirty="0" smtClean="0">
                <a:solidFill>
                  <a:schemeClr val="bg1"/>
                </a:solidFill>
              </a:rPr>
              <a:t> remove –</a:t>
            </a:r>
            <a:r>
              <a:rPr lang="en-US" dirty="0" err="1" smtClean="0">
                <a:solidFill>
                  <a:schemeClr val="bg1"/>
                </a:solidFill>
              </a:rPr>
              <a:t>vibname</a:t>
            </a:r>
            <a:r>
              <a:rPr lang="en-US" dirty="0" smtClean="0">
                <a:solidFill>
                  <a:schemeClr val="bg1"/>
                </a:solidFill>
              </a:rPr>
              <a:t>=</a:t>
            </a:r>
            <a:r>
              <a:rPr lang="en-US" i="1" dirty="0" smtClean="0">
                <a:solidFill>
                  <a:schemeClr val="bg1"/>
                </a:solidFill>
              </a:rPr>
              <a:t>name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Read </a:t>
            </a:r>
            <a:r>
              <a:rPr lang="en-US" sz="4000" dirty="0" smtClean="0">
                <a:solidFill>
                  <a:schemeClr val="bg1"/>
                </a:solidFill>
              </a:rPr>
              <a:t>release notes </a:t>
            </a:r>
            <a:endParaRPr lang="en-US" sz="4000" dirty="0" smtClean="0">
              <a:solidFill>
                <a:schemeClr val="bg1"/>
              </a:solidFill>
            </a:endParaRPr>
          </a:p>
          <a:p>
            <a:pPr lvl="1"/>
            <a:r>
              <a:rPr lang="en-US" sz="3600" dirty="0">
                <a:hlinkClick r:id="rId3"/>
              </a:rPr>
              <a:t>https://docs.vmware.com/en/VMware-vSphere/6.5/rn/vsphere-esxi-vcenter-server-65-release-notes.html</a:t>
            </a:r>
            <a:endParaRPr lang="en-US" sz="3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844" y="1076446"/>
            <a:ext cx="10080702" cy="3437681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 can find this ppt in </a:t>
            </a:r>
            <a:r>
              <a:rPr lang="en-US" dirty="0">
                <a:solidFill>
                  <a:schemeClr val="bg1"/>
                </a:solidFill>
              </a:rPr>
              <a:t>https://github.com/ekubla/Presentations</a:t>
            </a:r>
            <a:r>
              <a:rPr lang="en-US" sz="5400" dirty="0">
                <a:solidFill>
                  <a:schemeClr val="bg1"/>
                </a:solidFill>
              </a:rPr>
              <a:t> and your local VMUG forum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4012" y="4672361"/>
            <a:ext cx="6400800" cy="1728439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@erickubla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kubla731@yahoo.com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7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20" y="0"/>
            <a:ext cx="8820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Documentation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07939"/>
            <a:ext cx="10733749" cy="509286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Make your job easier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Checking driver/firmware versions across the </a:t>
            </a:r>
            <a:r>
              <a:rPr lang="en-US" sz="4400" dirty="0" smtClean="0">
                <a:solidFill>
                  <a:schemeClr val="bg1"/>
                </a:solidFill>
              </a:rPr>
              <a:t>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Software/application versions</a:t>
            </a:r>
          </a:p>
          <a:p>
            <a:pPr lvl="2"/>
            <a:r>
              <a:rPr lang="en-US" sz="4000" dirty="0" smtClean="0">
                <a:solidFill>
                  <a:schemeClr val="bg1"/>
                </a:solidFill>
              </a:rPr>
              <a:t>Last time upgraded</a:t>
            </a:r>
            <a:endParaRPr lang="en-US" sz="4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dirty="0" smtClean="0">
                <a:solidFill>
                  <a:schemeClr val="bg1"/>
                </a:solidFill>
              </a:rPr>
              <a:t>couple </a:t>
            </a:r>
            <a:r>
              <a:rPr lang="en-US" sz="3600" dirty="0">
                <a:solidFill>
                  <a:schemeClr val="bg1"/>
                </a:solidFill>
              </a:rPr>
              <a:t>helpful tips for gathering info from your environment.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dirty="0" err="1" smtClean="0">
                <a:solidFill>
                  <a:schemeClr val="bg1"/>
                </a:solidFill>
              </a:rPr>
              <a:t>RVTools</a:t>
            </a:r>
            <a:r>
              <a:rPr lang="en-US" sz="3600" dirty="0">
                <a:solidFill>
                  <a:schemeClr val="bg1"/>
                </a:solidFill>
              </a:rPr>
              <a:t>, a very complete </a:t>
            </a:r>
            <a:r>
              <a:rPr lang="en-US" sz="3600" dirty="0" err="1">
                <a:solidFill>
                  <a:schemeClr val="bg1"/>
                </a:solidFill>
              </a:rPr>
              <a:t>.Net</a:t>
            </a:r>
            <a:r>
              <a:rPr lang="en-US" sz="3600" dirty="0">
                <a:solidFill>
                  <a:schemeClr val="bg1"/>
                </a:solidFill>
              </a:rPr>
              <a:t> application to gather data, identify and fix issues (Rob de </a:t>
            </a:r>
            <a:r>
              <a:rPr lang="en-US" sz="3600" dirty="0" err="1">
                <a:solidFill>
                  <a:schemeClr val="bg1"/>
                </a:solidFill>
              </a:rPr>
              <a:t>Veij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66349"/>
            <a:ext cx="10572750" cy="40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Tips and Recommendations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07939"/>
            <a:ext cx="10733749" cy="509286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Protection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 Update Manager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Security updates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Keep your infrastructure up to date… or close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Don’ have to be cutting edge, that’s for the </a:t>
            </a:r>
            <a:r>
              <a:rPr lang="en-US" dirty="0" smtClean="0">
                <a:solidFill>
                  <a:schemeClr val="bg1"/>
                </a:solidFill>
              </a:rPr>
              <a:t>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Complete the upgrade (VMware Tools, VM Compatibility, VMFS, TLS)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Consecutive days of uptime is not good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means you’re not patching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Podcasts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07939"/>
            <a:ext cx="10733749" cy="509286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Virtually Speaking</a:t>
            </a:r>
          </a:p>
          <a:p>
            <a:pPr lvl="2"/>
            <a:r>
              <a:rPr lang="en-US" sz="4400" dirty="0" smtClean="0">
                <a:solidFill>
                  <a:schemeClr val="bg1"/>
                </a:solidFill>
              </a:rPr>
              <a:t>Top 10 VMware Tools</a:t>
            </a:r>
            <a:endParaRPr lang="en-US" sz="44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VMware Communities Roundtable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Packet Pushers - </a:t>
            </a:r>
            <a:r>
              <a:rPr lang="en-US" sz="4400" dirty="0" err="1" smtClean="0">
                <a:solidFill>
                  <a:schemeClr val="bg1"/>
                </a:solidFill>
              </a:rPr>
              <a:t>Datanauts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VMware </a:t>
            </a:r>
            <a:r>
              <a:rPr lang="en-US" dirty="0" smtClean="0">
                <a:solidFill>
                  <a:schemeClr val="bg1"/>
                </a:solidFill>
              </a:rPr>
              <a:t>Code &amp; VMTN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035" y="1647687"/>
            <a:ext cx="10199756" cy="44784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1"/>
                </a:solidFill>
                <a:hlinkClick r:id="rId2"/>
              </a:rPr>
              <a:t>://code.vmware.com/web/code/join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a #</a:t>
            </a:r>
            <a:r>
              <a:rPr lang="en-US" dirty="0" err="1" smtClean="0">
                <a:solidFill>
                  <a:schemeClr val="bg1"/>
                </a:solidFill>
              </a:rPr>
              <a:t>vDocumentation</a:t>
            </a:r>
            <a:r>
              <a:rPr lang="en-US" dirty="0" smtClean="0">
                <a:solidFill>
                  <a:schemeClr val="bg1"/>
                </a:solidFill>
              </a:rPr>
              <a:t> channel in there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Access to bloggers and admins who have shared their scripts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Spirit </a:t>
            </a:r>
            <a:r>
              <a:rPr lang="en-US" dirty="0">
                <a:solidFill>
                  <a:schemeClr val="bg1"/>
                </a:solidFill>
              </a:rPr>
              <a:t>of sharing and building from each </a:t>
            </a:r>
            <a:r>
              <a:rPr lang="en-US" dirty="0" smtClean="0">
                <a:solidFill>
                  <a:schemeClr val="bg1"/>
                </a:solidFill>
              </a:rPr>
              <a:t>other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alanrenouf</a:t>
            </a:r>
            <a:r>
              <a:rPr lang="en-US" dirty="0" smtClean="0">
                <a:solidFill>
                  <a:schemeClr val="bg1"/>
                </a:solidFill>
              </a:rPr>
              <a:t>, @</a:t>
            </a:r>
            <a:r>
              <a:rPr lang="en-US" dirty="0" err="1" smtClean="0">
                <a:solidFill>
                  <a:schemeClr val="bg1"/>
                </a:solidFill>
              </a:rPr>
              <a:t>lamw</a:t>
            </a:r>
            <a:r>
              <a:rPr lang="en-US" dirty="0" smtClean="0">
                <a:solidFill>
                  <a:schemeClr val="bg1"/>
                </a:solidFill>
              </a:rPr>
              <a:t>, @</a:t>
            </a:r>
            <a:r>
              <a:rPr lang="en-US" dirty="0" err="1" smtClean="0">
                <a:solidFill>
                  <a:schemeClr val="bg1"/>
                </a:solidFill>
              </a:rPr>
              <a:t>vBrianGraf</a:t>
            </a:r>
            <a:r>
              <a:rPr lang="en-US" dirty="0" smtClean="0">
                <a:solidFill>
                  <a:schemeClr val="bg1"/>
                </a:solidFill>
              </a:rPr>
              <a:t>, @</a:t>
            </a:r>
            <a:r>
              <a:rPr lang="en-US" dirty="0" err="1" smtClean="0">
                <a:solidFill>
                  <a:schemeClr val="bg1"/>
                </a:solidFill>
              </a:rPr>
              <a:t>kmruddy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6" descr="Image result for vmware code">
            <a:extLst>
              <a:ext uri="{FF2B5EF4-FFF2-40B4-BE49-F238E27FC236}">
                <a16:creationId xmlns:a16="http://schemas.microsoft.com/office/drawing/2014/main" id="{72A5E653-F1C0-4B21-B3D9-5A67CF98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08" y="5273566"/>
            <a:ext cx="6246977" cy="14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vmware VMTN">
            <a:extLst>
              <a:ext uri="{FF2B5EF4-FFF2-40B4-BE49-F238E27FC236}">
                <a16:creationId xmlns:a16="http://schemas.microsoft.com/office/drawing/2014/main" id="{D5193D67-1926-48CB-8FD5-52FDCAB2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3" y="43857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39FD-9AFB-47CB-8816-91E886A7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Some extra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D19F-E800-409D-BAB2-FEAD7F6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3"/>
                </a:solidFill>
                <a:hlinkClick r:id="rId2"/>
              </a:rPr>
              <a:t>https://</a:t>
            </a:r>
            <a:r>
              <a:rPr lang="en-US" sz="3200" dirty="0" smtClean="0">
                <a:solidFill>
                  <a:schemeClr val="accent3"/>
                </a:solidFill>
                <a:hlinkClick r:id="rId2"/>
              </a:rPr>
              <a:t>vexpert.vmware.com</a:t>
            </a:r>
            <a:endParaRPr lang="en-US" sz="3200" dirty="0" smtClean="0">
              <a:solidFill>
                <a:schemeClr val="accent3"/>
              </a:solidFill>
            </a:endParaRPr>
          </a:p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communities.vmware.com/community/vmtn/content</a:t>
            </a:r>
            <a:endParaRPr lang="en-US" sz="3200" dirty="0" smtClean="0"/>
          </a:p>
          <a:p>
            <a:r>
              <a:rPr lang="en-US" sz="3200" dirty="0">
                <a:solidFill>
                  <a:schemeClr val="bg1"/>
                </a:solidFill>
                <a:hlinkClick r:id="rId4"/>
              </a:rPr>
              <a:t>https://code.vmware.com/web/code/join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sz="3200" dirty="0">
                <a:solidFill>
                  <a:schemeClr val="accent3"/>
                </a:solidFill>
                <a:hlinkClick r:id="rId5"/>
              </a:rPr>
              <a:t>https://featurewalkthrough.vmware.com/t/vsphere-6-5/vcenter-server-6-0-embedded-migration-to-appliance/</a:t>
            </a:r>
            <a:endParaRPr lang="en-US" sz="3200" dirty="0">
              <a:solidFill>
                <a:schemeClr val="accent3"/>
              </a:solidFill>
            </a:endParaRPr>
          </a:p>
          <a:p>
            <a:r>
              <a:rPr lang="en-US" sz="3200" dirty="0">
                <a:solidFill>
                  <a:schemeClr val="accent3"/>
                </a:solidFill>
                <a:hlinkClick r:id="rId6"/>
              </a:rPr>
              <a:t>http://masteringvmware.com/how-to-migrate-vcenter-server-6-to-vcsa-6-5-step-by-step/</a:t>
            </a:r>
            <a:endParaRPr lang="en-US" sz="3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99EA-D29F-4AE6-9DDA-FDBF43D2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extra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0" y="1284791"/>
            <a:ext cx="11551533" cy="50465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vexpert.vmware.com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hlinkClick r:id="rId3"/>
              </a:rPr>
              <a:t>https://communities.vmware.com/community/vmtn/content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https://code.vmware.com/web/code/join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https://featurewalkthrough.vmware.com/t/vsphere-6-5/vcenter-server-6-0-embedded-migration-to-appliance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http://masteringvmware.com/how-to-migrate-vcenter-server-6-to-vcsa-6-5-step-by-step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/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0"/>
            <a:ext cx="12170664" cy="690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favor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342" y="1724629"/>
            <a:ext cx="9954228" cy="4401536"/>
          </a:xfrm>
        </p:spPr>
        <p:txBody>
          <a:bodyPr>
            <a:normAutofit fontScale="925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Take a pic during this session. Tweet it out with </a:t>
            </a:r>
            <a:r>
              <a:rPr lang="en-US" sz="4000" dirty="0" smtClean="0">
                <a:solidFill>
                  <a:schemeClr val="bg1"/>
                </a:solidFill>
              </a:rPr>
              <a:t>#VMUG, </a:t>
            </a:r>
            <a:r>
              <a:rPr lang="en-US" sz="4000" dirty="0">
                <a:solidFill>
                  <a:schemeClr val="bg1"/>
                </a:solidFill>
              </a:rPr>
              <a:t>#</a:t>
            </a:r>
            <a:r>
              <a:rPr lang="en-US" sz="4000" dirty="0" smtClean="0">
                <a:solidFill>
                  <a:schemeClr val="bg1"/>
                </a:solidFill>
              </a:rPr>
              <a:t>vCommunity, #</a:t>
            </a:r>
            <a:r>
              <a:rPr lang="en-US" sz="4000" dirty="0" err="1" smtClean="0">
                <a:solidFill>
                  <a:schemeClr val="bg1"/>
                </a:solidFill>
              </a:rPr>
              <a:t>MileHighVMUG</a:t>
            </a:r>
            <a:r>
              <a:rPr lang="en-US" sz="4000" dirty="0" smtClean="0">
                <a:solidFill>
                  <a:schemeClr val="bg1"/>
                </a:solidFill>
              </a:rPr>
              <a:t>, #</a:t>
            </a:r>
            <a:r>
              <a:rPr lang="en-US" sz="4000" dirty="0" err="1" smtClean="0">
                <a:solidFill>
                  <a:schemeClr val="bg1"/>
                </a:solidFill>
              </a:rPr>
              <a:t>DenverVMUG</a:t>
            </a:r>
            <a:r>
              <a:rPr lang="en-US" sz="4000" dirty="0" smtClean="0">
                <a:solidFill>
                  <a:schemeClr val="bg1"/>
                </a:solidFill>
              </a:rPr>
              <a:t>, #5280, @erickubla, </a:t>
            </a:r>
            <a:r>
              <a:rPr lang="en-US" sz="4000" dirty="0" smtClean="0">
                <a:solidFill>
                  <a:schemeClr val="bg1"/>
                </a:solidFill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</a:rPr>
              <a:t>DenverVMUG</a:t>
            </a:r>
            <a:r>
              <a:rPr lang="en-US" sz="4000" dirty="0" smtClean="0">
                <a:solidFill>
                  <a:schemeClr val="bg1"/>
                </a:solidFill>
              </a:rPr>
              <a:t>, and </a:t>
            </a:r>
            <a:r>
              <a:rPr lang="en-US" sz="4000" dirty="0" smtClean="0">
                <a:solidFill>
                  <a:schemeClr val="bg1"/>
                </a:solidFill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</a:rPr>
              <a:t>MyVMUG</a:t>
            </a:r>
            <a:r>
              <a:rPr lang="en-US" sz="4000" dirty="0" smtClean="0">
                <a:solidFill>
                  <a:schemeClr val="bg1"/>
                </a:solidFill>
              </a:rPr>
              <a:t>. 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I enjoy interacting </a:t>
            </a:r>
            <a:r>
              <a:rPr lang="en-US" sz="4000" dirty="0">
                <a:solidFill>
                  <a:schemeClr val="bg1"/>
                </a:solidFill>
              </a:rPr>
              <a:t>with people </a:t>
            </a:r>
            <a:r>
              <a:rPr lang="en-US" sz="4000" dirty="0" smtClean="0">
                <a:solidFill>
                  <a:schemeClr val="bg1"/>
                </a:solidFill>
              </a:rPr>
              <a:t>on </a:t>
            </a:r>
            <a:r>
              <a:rPr lang="en-US" sz="4000" dirty="0">
                <a:solidFill>
                  <a:schemeClr val="bg1"/>
                </a:solidFill>
              </a:rPr>
              <a:t>Twitter and the #vCommunity – send me any questions you think of!</a:t>
            </a:r>
          </a:p>
        </p:txBody>
      </p:sp>
    </p:spTree>
    <p:extLst>
      <p:ext uri="{BB962C8B-B14F-4D97-AF65-F5344CB8AC3E}">
        <p14:creationId xmlns:p14="http://schemas.microsoft.com/office/powerpoint/2010/main" val="12572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The END.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035" y="1647687"/>
            <a:ext cx="10199756" cy="314733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Thanks to the following…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myvmug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@arielsanchezmor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vexpert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#vCommunity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DenverVMUG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9249" y="5025073"/>
            <a:ext cx="5129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dirty="0" smtClean="0">
                <a:solidFill>
                  <a:schemeClr val="bg1"/>
                </a:solidFill>
              </a:rPr>
              <a:t>	   </a:t>
            </a:r>
            <a:r>
              <a:rPr lang="en-US" sz="5400" dirty="0" smtClean="0">
                <a:solidFill>
                  <a:schemeClr val="bg1"/>
                </a:solidFill>
              </a:rPr>
              <a:t>Questions</a:t>
            </a:r>
            <a:r>
              <a:rPr lang="en-US" sz="5400" dirty="0">
                <a:solidFill>
                  <a:schemeClr val="bg1"/>
                </a:solidFill>
              </a:rPr>
              <a:t>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vCommunity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vSphere upgrade to 6.5/VCSA Migration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Tips and resources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Q&amp;A 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vCommunity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Any social media interaction with others in tech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Meeting up with </a:t>
            </a:r>
            <a:r>
              <a:rPr lang="en-US" dirty="0" smtClean="0">
                <a:solidFill>
                  <a:schemeClr val="bg1"/>
                </a:solidFill>
              </a:rPr>
              <a:t>locals, </a:t>
            </a:r>
            <a:r>
              <a:rPr lang="en-US" dirty="0" err="1" smtClean="0">
                <a:solidFill>
                  <a:schemeClr val="bg1"/>
                </a:solidFill>
              </a:rPr>
              <a:t>vBeers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Attending VMUGs and other tech events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Interact &amp; </a:t>
            </a:r>
            <a:r>
              <a:rPr lang="en-US" dirty="0" smtClean="0">
                <a:solidFill>
                  <a:schemeClr val="bg1"/>
                </a:solidFill>
              </a:rPr>
              <a:t>engage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Little </a:t>
            </a:r>
            <a:r>
              <a:rPr lang="en-US" dirty="0" smtClean="0">
                <a:solidFill>
                  <a:schemeClr val="bg1"/>
                </a:solidFill>
              </a:rPr>
              <a:t>Hacks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368800"/>
            <a:ext cx="5229225" cy="21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 fontScale="70000" lnSpcReduction="2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How did I get here today?  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VMUG Leader 5+ years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vBrisket - @</a:t>
            </a:r>
            <a:r>
              <a:rPr lang="en-US" sz="4000" dirty="0" err="1" smtClean="0">
                <a:solidFill>
                  <a:schemeClr val="bg1"/>
                </a:solidFill>
              </a:rPr>
              <a:t>vbrisket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vExpert - @vExpert</a:t>
            </a:r>
          </a:p>
          <a:p>
            <a:r>
              <a:rPr lang="en-US" sz="4000" dirty="0" err="1" smtClean="0">
                <a:solidFill>
                  <a:schemeClr val="bg1"/>
                </a:solidFill>
              </a:rPr>
              <a:t>PGHLittleHack</a:t>
            </a:r>
            <a:r>
              <a:rPr lang="en-US" sz="4000" dirty="0" smtClean="0">
                <a:solidFill>
                  <a:schemeClr val="bg1"/>
                </a:solidFill>
              </a:rPr>
              <a:t> - @</a:t>
            </a:r>
            <a:r>
              <a:rPr lang="en-US" sz="4000" dirty="0" err="1" smtClean="0">
                <a:solidFill>
                  <a:schemeClr val="bg1"/>
                </a:solidFill>
              </a:rPr>
              <a:t>carlcapozza</a:t>
            </a:r>
            <a:r>
              <a:rPr lang="en-US" sz="4000" dirty="0" smtClean="0">
                <a:solidFill>
                  <a:schemeClr val="bg1"/>
                </a:solidFill>
              </a:rPr>
              <a:t>  (possible </a:t>
            </a:r>
            <a:r>
              <a:rPr lang="en-US" sz="4000" dirty="0" err="1" smtClean="0">
                <a:solidFill>
                  <a:schemeClr val="bg1"/>
                </a:solidFill>
              </a:rPr>
              <a:t>BigHack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@ UserCon 5/23)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Blair County Little hack (@</a:t>
            </a:r>
            <a:r>
              <a:rPr lang="en-US" sz="3600" dirty="0" err="1" smtClean="0">
                <a:solidFill>
                  <a:schemeClr val="bg1"/>
                </a:solidFill>
              </a:rPr>
              <a:t>cpavmug</a:t>
            </a:r>
            <a:r>
              <a:rPr lang="en-US" sz="3600" dirty="0" smtClean="0">
                <a:solidFill>
                  <a:schemeClr val="bg1"/>
                </a:solidFill>
              </a:rPr>
              <a:t> @</a:t>
            </a:r>
            <a:r>
              <a:rPr lang="en-US" sz="3600" dirty="0" err="1" smtClean="0">
                <a:solidFill>
                  <a:schemeClr val="bg1"/>
                </a:solidFill>
              </a:rPr>
              <a:t>adminwillie</a:t>
            </a:r>
            <a:r>
              <a:rPr lang="en-US" sz="3600" dirty="0" smtClean="0">
                <a:solidFill>
                  <a:schemeClr val="bg1"/>
                </a:solidFill>
              </a:rPr>
              <a:t>)  </a:t>
            </a:r>
          </a:p>
          <a:p>
            <a:r>
              <a:rPr lang="en-US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@</a:t>
            </a:r>
            <a:r>
              <a:rPr lang="en-US" sz="40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vbrownbag</a:t>
            </a:r>
            <a:r>
              <a:rPr lang="en-US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 – Community members present</a:t>
            </a:r>
            <a:endParaRPr lang="en-US" sz="40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Slack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@erickubla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vCommunity – How did I get here today?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733749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What’s involved with being a VMUG leader?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Helping others</a:t>
            </a:r>
          </a:p>
          <a:p>
            <a:r>
              <a:rPr lang="en-US" dirty="0">
                <a:solidFill>
                  <a:schemeClr val="bg1"/>
                </a:solidFill>
              </a:rPr>
              <a:t>Being involved in a larger IT community &amp; meeting new people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Break out of your comfort zone/Trying new </a:t>
            </a:r>
            <a:r>
              <a:rPr lang="en-US" dirty="0" smtClean="0">
                <a:solidFill>
                  <a:schemeClr val="bg1"/>
                </a:solidFill>
              </a:rPr>
              <a:t>things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HELP</a:t>
            </a:r>
            <a:r>
              <a:rPr lang="en-US" dirty="0" smtClean="0">
                <a:solidFill>
                  <a:schemeClr val="bg1"/>
                </a:solidFill>
              </a:rPr>
              <a:t>! – Ask for it.  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84" y="297966"/>
            <a:ext cx="9121697" cy="65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453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DATAFILEFULLNAME" val="D:\Jobs\Jack Morton\VMworld 2014\Template and Master Session\VMworld 2014 Master Session Report 081714 for Merge.xls"/>
  <p:tag name="DATAFOLDER" val="D:\Jobs\Jack Morton\VMworld 2014\Template and Master Session\"/>
  <p:tag name="DATAFILE" val="VMworld 2014 Master Session Report 081714 for Merge.xls"/>
  <p:tag name="WORKSHEETINDEX" val="0"/>
  <p:tag name="ROTATEDATA" val="NO"/>
  <p:tag name="OUTPUTFOLDER" val="D:\Jobs\Jack Morton\VMworld 2014\Titles\"/>
  <p:tag name="OUTPUTFILE" val="Titles Populated v01.pptx"/>
  <p:tag name="MERGEMODE" val="SLIDES"/>
  <p:tag name="SKIPFEEDBACK" val="NO"/>
  <p:tag name="TESTMODE" val="NO"/>
  <p:tag name="TESTSTARTRECORD" val="1"/>
  <p:tag name="TESTENDRECORD" val="0"/>
</p:tagLst>
</file>

<file path=ppt/theme/theme1.xml><?xml version="1.0" encoding="utf-8"?>
<a:theme xmlns:a="http://schemas.openxmlformats.org/drawingml/2006/main" name="VMworld 2016_white_16x9_corp colors">
  <a:themeElements>
    <a:clrScheme name="VMware brand colors 2015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Custom</PresentationFormat>
  <Paragraphs>158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Wingdings</vt:lpstr>
      <vt:lpstr>VMworld 2016_white_16x9_corp colors</vt:lpstr>
      <vt:lpstr>Office Theme</vt:lpstr>
      <vt:lpstr>vCommunity &amp; vSphere upgrade/migration from 6.0 u2 to 6.5 u1e and VCSA Migration</vt:lpstr>
      <vt:lpstr> About the presenter! @erickubla </vt:lpstr>
      <vt:lpstr>You can find this ppt in https://github.com/ekubla/Presentations and your local VMUG forum</vt:lpstr>
      <vt:lpstr>A favor</vt:lpstr>
      <vt:lpstr>Agenda</vt:lpstr>
      <vt:lpstr>What is vCommunity</vt:lpstr>
      <vt:lpstr>vCommunity</vt:lpstr>
      <vt:lpstr>vCommunity – How did I get here today?</vt:lpstr>
      <vt:lpstr>PowerPoint Presentation</vt:lpstr>
      <vt:lpstr>VMUG - @PGHVMUG</vt:lpstr>
      <vt:lpstr>vCommunity - @vbrisket</vt:lpstr>
      <vt:lpstr>vCommunity - @vExpert</vt:lpstr>
      <vt:lpstr>vCommunity - @vExpert</vt:lpstr>
      <vt:lpstr>vCommunity – PGHLittleHack</vt:lpstr>
      <vt:lpstr>VMUG Advantage – A good way to start</vt:lpstr>
      <vt:lpstr>VMUG Advantage – A good way to start </vt:lpstr>
      <vt:lpstr>vSphere upgrade 6.0u2 to 6.5u1e &amp; VCSA</vt:lpstr>
      <vt:lpstr>vSphere upgrade from 6.0u2 to 6.5u1e VCSA</vt:lpstr>
      <vt:lpstr>PowerPoint Presentation</vt:lpstr>
      <vt:lpstr>PowerPoint Presentation</vt:lpstr>
      <vt:lpstr>vSphere upgrade to 6.5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of the upgrade/migration – This is how it happens</vt:lpstr>
      <vt:lpstr>Recap of the 6.0 – 6.5 upgrade/migration to VCSA</vt:lpstr>
      <vt:lpstr>Lessons Learned</vt:lpstr>
      <vt:lpstr>PowerPoint Presentation</vt:lpstr>
      <vt:lpstr>PowerPoint Presentation</vt:lpstr>
      <vt:lpstr>Documentation</vt:lpstr>
      <vt:lpstr>A couple helpful tips for gathering info from your environment.</vt:lpstr>
      <vt:lpstr>Tips and Recommendations</vt:lpstr>
      <vt:lpstr>Podcasts</vt:lpstr>
      <vt:lpstr>Join VMware Code &amp; VMTN</vt:lpstr>
      <vt:lpstr>Some extra links</vt:lpstr>
      <vt:lpstr>Some extra links</vt:lpstr>
      <vt:lpstr>PowerPoint Presentation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2019-04-09T19:25:16Z</dcterms:modified>
</cp:coreProperties>
</file>